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50" r:id="rId1"/>
  </p:sldMasterIdLst>
  <p:notesMasterIdLst>
    <p:notesMasterId r:id="rId22"/>
  </p:notesMasterIdLst>
  <p:sldIdLst>
    <p:sldId id="258" r:id="rId2"/>
    <p:sldId id="261" r:id="rId3"/>
    <p:sldId id="262" r:id="rId4"/>
    <p:sldId id="263" r:id="rId5"/>
    <p:sldId id="264" r:id="rId6"/>
    <p:sldId id="265" r:id="rId7"/>
    <p:sldId id="269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76B5"/>
    <a:srgbClr val="4A27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96357" autoAdjust="0"/>
  </p:normalViewPr>
  <p:slideViewPr>
    <p:cSldViewPr snapToGrid="0">
      <p:cViewPr varScale="1">
        <p:scale>
          <a:sx n="114" d="100"/>
          <a:sy n="114" d="100"/>
        </p:scale>
        <p:origin x="4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A8160-0D2C-4E06-800E-A4FA72BECF6D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B3DCC-25C6-4C39-B4F9-D1E8CE5147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460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B3DCC-25C6-4C39-B4F9-D1E8CE51470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647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B3DCC-25C6-4C39-B4F9-D1E8CE51470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407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B3DCC-25C6-4C39-B4F9-D1E8CE51470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01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C52F40-597A-4624-9BCA-489C934227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938899-C85B-4922-8891-23DA1592D9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2A2B97-319A-4D55-968D-019E13C54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39AE3-F5EF-4C64-8502-90ABD2A92BC1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5E11B-3315-4B64-A677-43E61F433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98D3DA-83CB-4D42-9F78-A11534577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7644E-56B6-4C48-AE96-1ACC2FB25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674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FAA0A-C9E5-44C2-8C13-2290E321C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5D3FA7-B1C7-4867-BC4B-7519E9C24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4F7DE1-831B-40BA-9F64-098BDC33E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39AE3-F5EF-4C64-8502-90ABD2A92BC1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F2EA0C-4606-43C3-8C9F-387B59595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79734E-0D61-4F2E-A388-E42FCCB11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7644E-56B6-4C48-AE96-1ACC2FB25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255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04AFD9-C36C-4FA4-B82D-D6BDE7617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CAB65A-AC0B-425B-B8CA-D72564F5F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881AEF-62E2-4F27-9DBE-7249EA857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39AE3-F5EF-4C64-8502-90ABD2A92BC1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62B8BB-CE6C-42E5-8CEC-9DDF9922E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A69BDA-1744-4124-8F48-1D80DAA3C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7644E-56B6-4C48-AE96-1ACC2FB25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211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DE230-ADDC-45D8-AD8B-01C3739BC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40EA60-E2E5-4736-ACA3-A08A2897A8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B4B940-7F19-4043-9D41-2275741FAE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0D06D5-4669-41EB-B317-9F059A377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39AE3-F5EF-4C64-8502-90ABD2A92BC1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799BFA-3A4E-4E5A-9F9F-1415D6D33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A4160E-3886-404E-8679-89D2F3AB7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7644E-56B6-4C48-AE96-1ACC2FB25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89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4E7D8-FBF5-4C17-932E-B6479A6C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B02EE5-783F-44B6-AE7A-F7601B557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8CC62F9-28B9-45C3-8092-009E477AB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F70D791-BA98-4C70-AE66-7CF2E0059C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24E1263-B63C-46FB-86D1-28A045B61A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4C4FB1A-FE07-41B6-B6C8-03463F13D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39AE3-F5EF-4C64-8502-90ABD2A92BC1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BCE352-D3EF-4D40-B264-351B22B58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C79215-5490-44EC-9D10-0953F1CF6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7644E-56B6-4C48-AE96-1ACC2FB25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893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BE1925-3C34-492F-BD8C-DD23425A3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5C6BB24-51C4-4668-B289-ED04284AA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39AE3-F5EF-4C64-8502-90ABD2A92BC1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AB074ED-3B05-43E3-9C53-6671DA061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066871-43C3-4E3E-8393-DAE694F37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7644E-56B6-4C48-AE96-1ACC2FB25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084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186535A-672E-4DFF-B621-ABB335E62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39AE3-F5EF-4C64-8502-90ABD2A92BC1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A20D0AF-F4EC-4353-998D-D9AA9AA8C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20D5087-D2EB-4C40-B204-9823DB36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7644E-56B6-4C48-AE96-1ACC2FB25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061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70D763-CB6F-41A8-88AA-4C0F7FE86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22BEED-1FCE-404F-9F23-861C30A05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0A1DAD-23BA-42C9-A345-FD0E07C1C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1279A6-5B74-4331-A375-2E25F288A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39AE3-F5EF-4C64-8502-90ABD2A92BC1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5D27B5-9681-4EDB-A183-9DC0BEBE7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4B1F5F-F217-4D8E-B25D-FEC8DB2D9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7644E-56B6-4C48-AE96-1ACC2FB25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663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01C245-2931-424F-953D-B85E2EBF0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7296FE5-53A5-4064-BBC2-CB04EA2BD1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3ED857-00FD-46A2-A439-13D86F043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358837-D71A-46DA-9F35-A1E025428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39AE3-F5EF-4C64-8502-90ABD2A92BC1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53B6F1-FBC7-44F1-9F46-99AFD8CEB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0F3F44-1F6C-409A-90AF-12B47ADCD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7644E-56B6-4C48-AE96-1ACC2FB25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766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3904B9-5D2E-4C4A-A868-05B783953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7D1468-45D3-4292-9414-CD979C06C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051EC-5B82-405F-A3BB-D2F076EAD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39AE3-F5EF-4C64-8502-90ABD2A92BC1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96A058-E8DB-49E6-BFB1-E5CF8F102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38931D-B981-4B13-B8FA-BA16A3BC5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7644E-56B6-4C48-AE96-1ACC2FB25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008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0498A3-57E0-4C34-B8A4-5CA5EDB54E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433C5D-E8DB-40F9-AEAA-017123CB6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D2E81C-D262-4118-9FB5-F36FA7D2C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39AE3-F5EF-4C64-8502-90ABD2A92BC1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9409E4-E77F-4336-A618-0D8FEEE0A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063FDD-DFC4-40A3-8910-F9100E146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7644E-56B6-4C48-AE96-1ACC2FB25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22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8266A-FFD1-4829-ADC4-80A8D4B3B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22D5D4-67F6-44DE-BAFA-921603860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0014E1-D605-4816-8F8A-A9FA13657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39AE3-F5EF-4C64-8502-90ABD2A92BC1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3F0EAD-2E18-4C0E-84C2-E6FBB2B36E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67B135-654F-42D6-BB27-5B4E6045C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7644E-56B6-4C48-AE96-1ACC2FB25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63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1" r:id="rId1"/>
    <p:sldLayoutId id="2147484752" r:id="rId2"/>
    <p:sldLayoutId id="2147484753" r:id="rId3"/>
    <p:sldLayoutId id="2147484754" r:id="rId4"/>
    <p:sldLayoutId id="2147484755" r:id="rId5"/>
    <p:sldLayoutId id="2147484756" r:id="rId6"/>
    <p:sldLayoutId id="2147484757" r:id="rId7"/>
    <p:sldLayoutId id="2147484758" r:id="rId8"/>
    <p:sldLayoutId id="2147484759" r:id="rId9"/>
    <p:sldLayoutId id="2147484760" r:id="rId10"/>
    <p:sldLayoutId id="2147484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D490E56-15E6-4364-9436-A0FC2F5F3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19356" y="1465605"/>
            <a:ext cx="2267107" cy="770581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3B9778-F61C-45AD-B4C4-3A29EFFB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0680" y="4452018"/>
            <a:ext cx="4998772" cy="1732991"/>
          </a:xfrm>
        </p:spPr>
        <p:txBody>
          <a:bodyPr>
            <a:noAutofit/>
          </a:bodyPr>
          <a:lstStyle/>
          <a:p>
            <a:pPr algn="l"/>
            <a:r>
              <a:rPr lang="ru-RU" sz="4000" b="1" dirty="0">
                <a:solidFill>
                  <a:srgbClr val="0676B5"/>
                </a:solidFill>
                <a:latin typeface="+mn-lt"/>
              </a:rPr>
              <a:t>ИМПЛАНТАТЫ 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G-DIFF</a:t>
            </a:r>
            <a:r>
              <a:rPr lang="en-US" sz="4000" b="1" dirty="0">
                <a:solidFill>
                  <a:srgbClr val="0676B5"/>
                </a:solidFill>
                <a:latin typeface="+mn-lt"/>
              </a:rPr>
              <a:t> </a:t>
            </a:r>
            <a:br>
              <a:rPr lang="ru-RU" sz="4000" b="1" dirty="0">
                <a:solidFill>
                  <a:srgbClr val="0676B5"/>
                </a:solidFill>
                <a:latin typeface="+mn-lt"/>
              </a:rPr>
            </a:br>
            <a:r>
              <a:rPr lang="ru-RU" sz="4000" b="1" dirty="0">
                <a:solidFill>
                  <a:srgbClr val="0676B5"/>
                </a:solidFill>
                <a:latin typeface="+mn-lt"/>
              </a:rPr>
              <a:t>И ХИРУРГИЧЕСКИЙ ПРОТОКОЛ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AEC24E-D77F-436E-8649-F76592B82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9218" y="2470567"/>
            <a:ext cx="1735263" cy="319883"/>
          </a:xfrm>
        </p:spPr>
        <p:txBody>
          <a:bodyPr>
            <a:noAutofit/>
          </a:bodyPr>
          <a:lstStyle/>
          <a:p>
            <a:r>
              <a:rPr lang="ru-RU" sz="1600" b="1" dirty="0"/>
              <a:t>ПРЕЗЕНТАЦИЯ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DBB5DC-EBDB-4F8F-AD56-C5DD4D9769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5" b="10521"/>
          <a:stretch/>
        </p:blipFill>
        <p:spPr>
          <a:xfrm>
            <a:off x="188641" y="502884"/>
            <a:ext cx="7328534" cy="26849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85062F-C856-4502-AFF0-C7109AA81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80" y="4556097"/>
            <a:ext cx="1524835" cy="15248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771B364-6F5E-4C94-99BD-98FDEA275F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9" t="23905" r="81068" b="30611"/>
          <a:stretch/>
        </p:blipFill>
        <p:spPr>
          <a:xfrm>
            <a:off x="7705816" y="785649"/>
            <a:ext cx="4152055" cy="566642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5A86C85-D159-49DC-A1AD-0188158775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816" y="5549902"/>
            <a:ext cx="1465786" cy="104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67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D1A980E-869B-4C78-9EF3-95FCBE945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70128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134B51-6C9D-482F-B488-EEF800031579}"/>
              </a:ext>
            </a:extLst>
          </p:cNvPr>
          <p:cNvSpPr txBox="1"/>
          <p:nvPr/>
        </p:nvSpPr>
        <p:spPr>
          <a:xfrm>
            <a:off x="298495" y="999423"/>
            <a:ext cx="673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КОМПАНИЯ</a:t>
            </a:r>
            <a:r>
              <a:rPr lang="ru-RU" sz="3200" b="1" dirty="0">
                <a:solidFill>
                  <a:srgbClr val="0676B5"/>
                </a:solidFill>
              </a:rPr>
              <a:t> </a:t>
            </a:r>
            <a:r>
              <a:rPr lang="ru-RU" sz="3200" b="1" i="1" dirty="0">
                <a:solidFill>
                  <a:schemeClr val="accent1">
                    <a:lumMod val="75000"/>
                  </a:schemeClr>
                </a:solidFill>
              </a:rPr>
              <a:t>ACH Medical </a:t>
            </a:r>
            <a:r>
              <a:rPr lang="ru-RU" sz="3200" b="1" i="1" dirty="0" err="1">
                <a:solidFill>
                  <a:schemeClr val="accent1">
                    <a:lumMod val="75000"/>
                  </a:schemeClr>
                </a:solidFill>
              </a:rPr>
              <a:t>Co.,Ltd</a:t>
            </a:r>
            <a:r>
              <a:rPr lang="ru-RU" sz="32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625A03-DFE7-4165-AB16-980903BCE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14" y="278586"/>
            <a:ext cx="2205509" cy="1088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44BC253-4406-4DAF-9BD2-4DA4F4F726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546" y="2074476"/>
            <a:ext cx="4425731" cy="35968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9BFF5BA-9E0B-401A-AD77-92F58F7EE88D}"/>
              </a:ext>
            </a:extLst>
          </p:cNvPr>
          <p:cNvSpPr txBox="1"/>
          <p:nvPr/>
        </p:nvSpPr>
        <p:spPr>
          <a:xfrm>
            <a:off x="983778" y="2415841"/>
            <a:ext cx="62160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Компания с международным охватом:</a:t>
            </a:r>
          </a:p>
          <a:p>
            <a:r>
              <a:rPr lang="ru-RU" dirty="0"/>
              <a:t>Продажи 1,5 млн. единиц товара в 41 стране мира;</a:t>
            </a:r>
          </a:p>
          <a:p>
            <a:endParaRPr lang="ru-RU" dirty="0"/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Разработчики имплантатов — имплантологи и хирурги: </a:t>
            </a:r>
          </a:p>
          <a:p>
            <a:r>
              <a:rPr lang="ru-RU" dirty="0"/>
              <a:t>19 лет производства и модернизации имплантатов;</a:t>
            </a:r>
          </a:p>
          <a:p>
            <a:endParaRPr lang="ru-RU" dirty="0"/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Подход к лечению — от составления плана до реализации: </a:t>
            </a:r>
            <a:r>
              <a:rPr lang="ru-RU" dirty="0"/>
              <a:t>Современные и надежные клинические решения;</a:t>
            </a:r>
          </a:p>
          <a:p>
            <a:endParaRPr lang="ru-RU" dirty="0"/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Доступные и тщательно проработанные методы терапии: </a:t>
            </a:r>
            <a:r>
              <a:rPr lang="ru-RU" dirty="0"/>
              <a:t>Проверенное и подтвержденное лечение и компоненты.</a:t>
            </a:r>
          </a:p>
        </p:txBody>
      </p:sp>
      <p:pic>
        <p:nvPicPr>
          <p:cNvPr id="23" name="Рисунок 22" descr="Школьный класс со сплошной заливкой">
            <a:extLst>
              <a:ext uri="{FF2B5EF4-FFF2-40B4-BE49-F238E27FC236}">
                <a16:creationId xmlns:a16="http://schemas.microsoft.com/office/drawing/2014/main" id="{162E2D42-1A62-45C6-8827-8041EBAC1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8965" y="4878395"/>
            <a:ext cx="598229" cy="598229"/>
          </a:xfrm>
          <a:prstGeom prst="rect">
            <a:avLst/>
          </a:prstGeom>
        </p:spPr>
      </p:pic>
      <p:pic>
        <p:nvPicPr>
          <p:cNvPr id="25" name="Рисунок 24" descr="Подключения со сплошной заливкой">
            <a:extLst>
              <a:ext uri="{FF2B5EF4-FFF2-40B4-BE49-F238E27FC236}">
                <a16:creationId xmlns:a16="http://schemas.microsoft.com/office/drawing/2014/main" id="{8401846F-E8CC-4D31-A541-BC5D199DB1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3362" y="3274688"/>
            <a:ext cx="598230" cy="598230"/>
          </a:xfrm>
          <a:prstGeom prst="rect">
            <a:avLst/>
          </a:prstGeom>
        </p:spPr>
      </p:pic>
      <p:pic>
        <p:nvPicPr>
          <p:cNvPr id="27" name="Рисунок 26" descr="Контрольный список со сплошной заливкой">
            <a:extLst>
              <a:ext uri="{FF2B5EF4-FFF2-40B4-BE49-F238E27FC236}">
                <a16:creationId xmlns:a16="http://schemas.microsoft.com/office/drawing/2014/main" id="{E4CFBD90-CD81-4286-9571-EB29B087CC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8946" y="4098136"/>
            <a:ext cx="555041" cy="555041"/>
          </a:xfrm>
          <a:prstGeom prst="rect">
            <a:avLst/>
          </a:prstGeom>
        </p:spPr>
      </p:pic>
      <p:pic>
        <p:nvPicPr>
          <p:cNvPr id="31" name="Рисунок 30" descr="Карта с кнопкой со сплошной заливкой">
            <a:extLst>
              <a:ext uri="{FF2B5EF4-FFF2-40B4-BE49-F238E27FC236}">
                <a16:creationId xmlns:a16="http://schemas.microsoft.com/office/drawing/2014/main" id="{4CCB2991-3118-41E7-BF66-84D7E448FC9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8495" y="2415841"/>
            <a:ext cx="584775" cy="5847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8E4705B-8471-41A7-A822-31E2A44CDF24}"/>
              </a:ext>
            </a:extLst>
          </p:cNvPr>
          <p:cNvSpPr txBox="1"/>
          <p:nvPr/>
        </p:nvSpPr>
        <p:spPr>
          <a:xfrm>
            <a:off x="8943388" y="6080014"/>
            <a:ext cx="1417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www.gdiff.ru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63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A2702A-5410-44C8-BDC2-3D1F2AC59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8233"/>
            <a:ext cx="12192000" cy="2010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BC95BF-710F-4F70-B6CD-780FAEA171C5}"/>
              </a:ext>
            </a:extLst>
          </p:cNvPr>
          <p:cNvSpPr txBox="1"/>
          <p:nvPr/>
        </p:nvSpPr>
        <p:spPr>
          <a:xfrm>
            <a:off x="4980373" y="341488"/>
            <a:ext cx="675590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ACH Medical Co., Ltd </a:t>
            </a:r>
            <a:r>
              <a:rPr lang="ru-RU" sz="1600" dirty="0"/>
              <a:t>— ведущий поставщик высококачественных решений для стоматологии и медицины. </a:t>
            </a:r>
            <a:r>
              <a:rPr lang="ru-RU" sz="1600" b="1" dirty="0">
                <a:solidFill>
                  <a:srgbClr val="0676B5"/>
                </a:solidFill>
              </a:rPr>
              <a:t>G-DIFF</a:t>
            </a:r>
            <a:r>
              <a:rPr lang="ru-RU" sz="1600" dirty="0"/>
              <a:t> — это стоматологический бренд ACH Medical. Все наши продукты производятся в соответствии с самыми высокими техническими стандартами и стандартами качества. </a:t>
            </a:r>
          </a:p>
          <a:p>
            <a:pPr algn="just"/>
            <a:endParaRPr lang="ru-RU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Компания ведёт свою историю с 2008 года и с первых дней работы делает акцент на заботе о здоровье населения: она обеспечивает медицинских специалистов надёжными продуктами и сервисами.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В основе деятельности ACH Medical — строгий контроль качества и непрерывное совершенствование ассортимента. Для создания передовых разработок компания взаимодействует с авторитетными научными центрами и университетами по всему миру.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ACH Medical — проверенный партнёр в сфере здравоохранения: её инновационные решения помогают повышать эффективность лечения и укреплять здоровье пациентов.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53FCA3-D142-4FB8-A4A6-C9A87E8B0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79" y="1065320"/>
            <a:ext cx="4871217" cy="36308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81A279-DEB3-4E9A-8A9C-968709EB4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91" y="104508"/>
            <a:ext cx="1749513" cy="86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41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CF009B3-16FF-4E64-B1B2-A9F9A64E6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676" y="123641"/>
            <a:ext cx="3026368" cy="2639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995B46-A93F-4A64-B4C9-1F520C4752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428" y="5317397"/>
            <a:ext cx="2196130" cy="10835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5DC883-A03C-4D0C-9D8D-32ED53DFAE42}"/>
              </a:ext>
            </a:extLst>
          </p:cNvPr>
          <p:cNvSpPr txBox="1"/>
          <p:nvPr/>
        </p:nvSpPr>
        <p:spPr>
          <a:xfrm>
            <a:off x="290000" y="668056"/>
            <a:ext cx="5104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676B5"/>
                </a:solidFill>
              </a:rPr>
              <a:t>ВЫБОР СИСТЕМЫ ИМПЛАНТАТОВ: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8E045D-E6AF-4AE4-A89A-38020A85554D}"/>
              </a:ext>
            </a:extLst>
          </p:cNvPr>
          <p:cNvSpPr txBox="1"/>
          <p:nvPr/>
        </p:nvSpPr>
        <p:spPr>
          <a:xfrm>
            <a:off x="378777" y="1221029"/>
            <a:ext cx="109432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/>
              <a:t>Имплантационная система: </a:t>
            </a:r>
            <a:r>
              <a:rPr lang="en-US" sz="2000" dirty="0"/>
              <a:t>G-DIFF IB-T</a:t>
            </a:r>
            <a:r>
              <a:rPr lang="ru-RU" sz="2000" dirty="0"/>
              <a:t>, </a:t>
            </a:r>
            <a:r>
              <a:rPr lang="en-US" sz="2000" dirty="0"/>
              <a:t>G-DIFF IB-</a:t>
            </a:r>
            <a:r>
              <a:rPr lang="ru-RU" sz="2000" dirty="0"/>
              <a:t>М</a:t>
            </a:r>
            <a:r>
              <a:rPr lang="en-US" sz="2000" dirty="0"/>
              <a:t>T</a:t>
            </a:r>
            <a:r>
              <a:rPr lang="ru-RU" sz="2000" dirty="0"/>
              <a:t>,</a:t>
            </a:r>
            <a:r>
              <a:rPr lang="en-US" sz="2000" dirty="0"/>
              <a:t> G-DIFF IB</a:t>
            </a:r>
            <a:r>
              <a:rPr lang="ru-RU" sz="2000" dirty="0"/>
              <a:t> </a:t>
            </a:r>
            <a:r>
              <a:rPr lang="en-US" sz="2000" dirty="0"/>
              <a:t>Mini;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/>
              <a:t>Материалы и методы обработки;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/>
              <a:t>Тип соединения (протезирования);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/>
              <a:t>Вариабельность для различных типов и объёмов костной ткани;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/>
              <a:t>Обоснованные инструментальные, механические и химические решения при разработке.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393896C-D437-41F3-A2D4-A0C57F333C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0" r="50460"/>
          <a:stretch/>
        </p:blipFill>
        <p:spPr>
          <a:xfrm>
            <a:off x="2563975" y="4784199"/>
            <a:ext cx="4709241" cy="198166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8DB0835-C6F1-475C-9E54-781738B2E8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10" t="4036" r="1550" b="50000"/>
          <a:stretch/>
        </p:blipFill>
        <p:spPr>
          <a:xfrm>
            <a:off x="6432235" y="3034861"/>
            <a:ext cx="4709241" cy="191757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9FACFF3-36D2-48C8-A0D1-7F7A717E2A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1" r="50460" b="50325"/>
          <a:stretch/>
        </p:blipFill>
        <p:spPr>
          <a:xfrm>
            <a:off x="591285" y="3034861"/>
            <a:ext cx="4709241" cy="191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60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A857CB-1AE9-4C56-847E-7CEA4AE94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5883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4B3AA7-8CFC-4454-8AFF-D3FFF061A5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5" t="24725" r="11502" b="24919"/>
          <a:stretch/>
        </p:blipFill>
        <p:spPr>
          <a:xfrm>
            <a:off x="5776987" y="692458"/>
            <a:ext cx="6154779" cy="57971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EA34767-A468-4E51-84E3-240FD4582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528" y="0"/>
            <a:ext cx="1980472" cy="97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9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A32DE2-BB6D-4B93-85EE-D4888B58C7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0"/>
            <a:ext cx="5783336" cy="6853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2B2116-C663-4027-9F36-D01863E544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1" t="25372" r="12234" b="25307"/>
          <a:stretch/>
        </p:blipFill>
        <p:spPr>
          <a:xfrm>
            <a:off x="5569410" y="772358"/>
            <a:ext cx="6135818" cy="574385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7D289D-2E6F-4775-95D3-275EC0C894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5687" y="73790"/>
            <a:ext cx="1981372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283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2C3A0A-33DF-4F55-9162-8E0FA3D68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77160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FB80C6-DDE2-44A0-B497-F1F97D4950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0" t="25502" r="11685" b="24919"/>
          <a:stretch/>
        </p:blipFill>
        <p:spPr>
          <a:xfrm>
            <a:off x="5771608" y="612557"/>
            <a:ext cx="6187736" cy="582285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EAD311-697E-4298-8A02-94363F850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0628" y="0"/>
            <a:ext cx="1981372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91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1C0726-383C-413B-B2BB-9B6B357FC2CB}"/>
              </a:ext>
            </a:extLst>
          </p:cNvPr>
          <p:cNvSpPr txBox="1"/>
          <p:nvPr/>
        </p:nvSpPr>
        <p:spPr>
          <a:xfrm>
            <a:off x="325514" y="257453"/>
            <a:ext cx="11540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676B5"/>
                </a:solidFill>
              </a:rPr>
              <a:t>Изготовлен из высокопрочного медицинского титана</a:t>
            </a:r>
            <a:r>
              <a:rPr lang="en-US" b="1" dirty="0">
                <a:solidFill>
                  <a:srgbClr val="0676B5"/>
                </a:solidFill>
              </a:rPr>
              <a:t>. </a:t>
            </a:r>
            <a:r>
              <a:rPr lang="ru-RU" dirty="0"/>
              <a:t>Обеспечение качества за счет использования высокопрочного сырья - титанового материала с повышенным пределом прочности при растяжении и текучести, изготовленного из высокопрочного медицинского титана фирмы </a:t>
            </a:r>
            <a:r>
              <a:rPr lang="ru-RU" dirty="0" err="1"/>
              <a:t>Carpenter</a:t>
            </a:r>
            <a:r>
              <a:rPr lang="ru-RU" dirty="0"/>
              <a:t> </a:t>
            </a:r>
            <a:r>
              <a:rPr lang="ru-RU" dirty="0" err="1"/>
              <a:t>Dynamet</a:t>
            </a:r>
            <a:r>
              <a:rPr lang="ru-RU" dirty="0"/>
              <a:t>, США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A2A3C7-5708-4EA0-BD5F-C185120CA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809" y="5316500"/>
            <a:ext cx="1795213" cy="8857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92A4F9-DBC6-4C99-B94A-04EB23AB9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38" y="1749271"/>
            <a:ext cx="5694417" cy="321734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AF2B717-C7C7-4629-8DD1-467619937E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843" y="1402164"/>
            <a:ext cx="6234419" cy="5313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8668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1795D9-CD54-4940-9BC9-14BDD135AF9C}"/>
              </a:ext>
            </a:extLst>
          </p:cNvPr>
          <p:cNvSpPr txBox="1"/>
          <p:nvPr/>
        </p:nvSpPr>
        <p:spPr>
          <a:xfrm>
            <a:off x="361025" y="310718"/>
            <a:ext cx="11469949" cy="2308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Испытания на усталость. </a:t>
            </a:r>
            <a:r>
              <a:rPr lang="ru-RU" dirty="0" err="1"/>
              <a:t>Протетика</a:t>
            </a:r>
            <a:r>
              <a:rPr lang="ru-RU" dirty="0"/>
              <a:t> </a:t>
            </a:r>
            <a:r>
              <a:rPr lang="ru-RU" dirty="0">
                <a:solidFill>
                  <a:srgbClr val="0676B5"/>
                </a:solidFill>
              </a:rPr>
              <a:t>G·DIFF </a:t>
            </a:r>
            <a:r>
              <a:rPr lang="ru-RU" dirty="0"/>
              <a:t>демонстрируют превосходную износостойкость при всех испытанных диаметрах, что свидетельствует о повышенной долговечности и клинической стабильности. Научный подход к проектированию обеспечивает уверенность в долгосрочных клинических результатах.</a:t>
            </a:r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ru-RU" b="1" dirty="0">
                <a:solidFill>
                  <a:srgbClr val="0676B5"/>
                </a:solidFill>
              </a:rPr>
              <a:t>1. Превосходные эксплуатационные характеристики:</a:t>
            </a:r>
          </a:p>
          <a:p>
            <a:pPr algn="just"/>
            <a:r>
              <a:rPr lang="ru-RU" dirty="0" err="1"/>
              <a:t>Протетика</a:t>
            </a:r>
            <a:r>
              <a:rPr lang="ru-RU" dirty="0"/>
              <a:t> G·DIFF демонстрирует стабильно высокую прочность</a:t>
            </a:r>
            <a:r>
              <a:rPr lang="en-US" dirty="0"/>
              <a:t>.</a:t>
            </a:r>
            <a:endParaRPr lang="ru-RU" dirty="0"/>
          </a:p>
          <a:p>
            <a:pPr algn="just"/>
            <a:r>
              <a:rPr lang="ru-RU" b="1" dirty="0">
                <a:solidFill>
                  <a:srgbClr val="0676B5"/>
                </a:solidFill>
              </a:rPr>
              <a:t>2. Превосходный дизайн:</a:t>
            </a:r>
          </a:p>
          <a:p>
            <a:pPr algn="just"/>
            <a:r>
              <a:rPr lang="ru-RU" dirty="0"/>
              <a:t>Научный подход к проектированию обеспечивает надежную долговременную</a:t>
            </a:r>
            <a:r>
              <a:rPr lang="en-US" dirty="0"/>
              <a:t> </a:t>
            </a:r>
            <a:r>
              <a:rPr lang="ru-RU" dirty="0"/>
              <a:t>стабильность имплантата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B3263A8-F927-4FCD-9D58-4C28BB2FC4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21" b="18408"/>
          <a:stretch/>
        </p:blipFill>
        <p:spPr>
          <a:xfrm>
            <a:off x="947006" y="3792915"/>
            <a:ext cx="4795800" cy="2510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04267BC-682A-48C8-A78F-8FDC841FED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5" y="2862881"/>
            <a:ext cx="1390568" cy="68606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99CCE79-516E-4815-97C1-0ADD0A9F2C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338" y="2689933"/>
            <a:ext cx="5464636" cy="3991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4521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888D35-33AF-418B-BE1D-5C629E557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9165" y="5503464"/>
            <a:ext cx="1981372" cy="9754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A1663D-63F3-44DF-A83F-510872B43D08}"/>
              </a:ext>
            </a:extLst>
          </p:cNvPr>
          <p:cNvSpPr txBox="1"/>
          <p:nvPr/>
        </p:nvSpPr>
        <p:spPr>
          <a:xfrm>
            <a:off x="334392" y="2192546"/>
            <a:ext cx="731816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Новая методика наращивания вестибулярной кости в области оголившихся витков резьбы имплантата: клиническая, гистологическая и </a:t>
            </a:r>
            <a:r>
              <a:rPr lang="ru-RU" dirty="0" err="1"/>
              <a:t>гистоморфометрическая</a:t>
            </a:r>
            <a:r>
              <a:rPr lang="ru-RU" dirty="0"/>
              <a:t> оценка результатов лечения.</a:t>
            </a:r>
          </a:p>
          <a:p>
            <a:pPr algn="just"/>
            <a:r>
              <a:rPr lang="ru-RU" i="1" dirty="0">
                <a:solidFill>
                  <a:srgbClr val="0070C0"/>
                </a:solidFill>
              </a:rPr>
              <a:t>*Journal </a:t>
            </a:r>
            <a:r>
              <a:rPr lang="ru-RU" i="1" dirty="0" err="1">
                <a:solidFill>
                  <a:srgbClr val="0070C0"/>
                </a:solidFill>
              </a:rPr>
              <a:t>of</a:t>
            </a:r>
            <a:r>
              <a:rPr lang="ru-RU" i="1" dirty="0">
                <a:solidFill>
                  <a:srgbClr val="0070C0"/>
                </a:solidFill>
              </a:rPr>
              <a:t> </a:t>
            </a:r>
            <a:r>
              <a:rPr lang="ru-RU" i="1" dirty="0" err="1">
                <a:solidFill>
                  <a:srgbClr val="0070C0"/>
                </a:solidFill>
              </a:rPr>
              <a:t>Dental</a:t>
            </a:r>
            <a:r>
              <a:rPr lang="ru-RU" i="1" dirty="0">
                <a:solidFill>
                  <a:srgbClr val="0070C0"/>
                </a:solidFill>
              </a:rPr>
              <a:t> Sciences - международный академический журнал, индексируемый SCI(E).</a:t>
            </a:r>
          </a:p>
          <a:p>
            <a:pPr algn="just"/>
            <a:endParaRPr lang="ru-RU" i="1" dirty="0"/>
          </a:p>
          <a:p>
            <a:pPr algn="just"/>
            <a:r>
              <a:rPr lang="ru-RU" b="1" dirty="0">
                <a:solidFill>
                  <a:srgbClr val="0676B5"/>
                </a:solidFill>
              </a:rPr>
              <a:t>Научно подтверждённая эффективность имплантатов G·DIFF</a:t>
            </a:r>
          </a:p>
          <a:p>
            <a:pPr algn="just"/>
            <a:r>
              <a:rPr lang="ru-RU" sz="1600" dirty="0"/>
              <a:t>В недавнем </a:t>
            </a:r>
            <a:r>
              <a:rPr lang="ru-RU" sz="1600" dirty="0" err="1"/>
              <a:t>проспективном</a:t>
            </a:r>
            <a:r>
              <a:rPr lang="ru-RU" sz="1600" dirty="0"/>
              <a:t> исследовании, 17 имплантатов G·DIFF, три из которых были извлечены через шесть месяцев для гистологического анализа. </a:t>
            </a:r>
          </a:p>
          <a:p>
            <a:pPr algn="just"/>
            <a:r>
              <a:rPr lang="ru-RU" sz="1600" dirty="0"/>
              <a:t>Авторы пришли к выводу, что даже при использовании стандартного двухслойного бычьего трансплантата (</a:t>
            </a:r>
            <a:r>
              <a:rPr lang="ru-RU" sz="1600" dirty="0" err="1"/>
              <a:t>графта</a:t>
            </a:r>
            <a:r>
              <a:rPr lang="ru-RU" sz="1600" dirty="0"/>
              <a:t>), вновь образованная ткань трансформировалась в стабильную опорную кость в области оголённой резьбы и имплантаты G·DIFF интегрировались, как и ожидалось. Эти результаты подтверждают, что имплантаты G·DIFF обеспечивают надёжную </a:t>
            </a:r>
            <a:r>
              <a:rPr lang="ru-RU" sz="1600" dirty="0" err="1"/>
              <a:t>остеоинтеграцию</a:t>
            </a:r>
            <a:r>
              <a:rPr lang="ru-RU" sz="1600" dirty="0"/>
              <a:t> и долгосрочную стабильность, предлагая врачам более безопасное и предсказуемое решение для случаев оголения витков резьбы дефектом подлежащей кости.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79B309-AFA8-4F40-964E-3EA4F58DE662}"/>
              </a:ext>
            </a:extLst>
          </p:cNvPr>
          <p:cNvSpPr txBox="1"/>
          <p:nvPr/>
        </p:nvSpPr>
        <p:spPr>
          <a:xfrm>
            <a:off x="2081994" y="597508"/>
            <a:ext cx="9852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Клиническое превосходство имплантатов </a:t>
            </a:r>
            <a:r>
              <a:rPr lang="ru-RU" sz="3600" b="1" dirty="0">
                <a:solidFill>
                  <a:srgbClr val="0070C0"/>
                </a:solidFill>
              </a:rPr>
              <a:t>G·DIFF</a:t>
            </a:r>
          </a:p>
          <a:p>
            <a:r>
              <a:rPr lang="ru-RU" i="1" dirty="0"/>
              <a:t>Подтверждено индексируемым международным журналом SCI(E).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7184396-964B-47AB-A68F-7DC106E1AA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7"/>
          <a:stretch/>
        </p:blipFill>
        <p:spPr>
          <a:xfrm>
            <a:off x="7812786" y="1802109"/>
            <a:ext cx="4237199" cy="34200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156497-D1E7-491F-9DAE-ABC53B2D1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41" y="217406"/>
            <a:ext cx="1262650" cy="1683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5259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10A721A-2B7D-4A6E-95B3-C96A4C239CB9}"/>
              </a:ext>
            </a:extLst>
          </p:cNvPr>
          <p:cNvSpPr txBox="1"/>
          <p:nvPr/>
        </p:nvSpPr>
        <p:spPr>
          <a:xfrm>
            <a:off x="5948039" y="2613882"/>
            <a:ext cx="605457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Биопсия человека — </a:t>
            </a:r>
            <a:r>
              <a:rPr lang="ru-RU" b="1" dirty="0" err="1"/>
              <a:t>гистоморфометрический</a:t>
            </a:r>
            <a:r>
              <a:rPr lang="ru-RU" b="1" dirty="0"/>
              <a:t> анализ и анализ контакта кости с имплантатом (BIC).</a:t>
            </a:r>
          </a:p>
          <a:p>
            <a:pPr algn="just"/>
            <a:endParaRPr lang="ru-RU" sz="1600" i="1" dirty="0"/>
          </a:p>
          <a:p>
            <a:pPr algn="just"/>
            <a:r>
              <a:rPr lang="ru-RU" sz="1600" b="1" i="1" dirty="0"/>
              <a:t>Рисунок 2 (А). </a:t>
            </a:r>
            <a:r>
              <a:rPr lang="ru-RU" sz="1600" i="1" dirty="0"/>
              <a:t>Пациентка, у которой во время установки имплантата были обнаружены незакрепленные и обнаженные нити для щечного имплантата. </a:t>
            </a:r>
            <a:r>
              <a:rPr lang="ru-RU" sz="1600" b="1" i="1" dirty="0"/>
              <a:t>(Б)</a:t>
            </a:r>
            <a:r>
              <a:rPr lang="ru-RU" sz="1600" i="1" dirty="0"/>
              <a:t> В качестве базового слоя был нанесен слой костной массы в виде пасты, а затем поверх него был помещен костный трансплантат из частиц. </a:t>
            </a:r>
            <a:endParaRPr lang="en-US" sz="1600" i="1" dirty="0"/>
          </a:p>
          <a:p>
            <a:pPr algn="just"/>
            <a:r>
              <a:rPr lang="ru-RU" sz="1600" b="1" i="1" dirty="0"/>
              <a:t>(C)</a:t>
            </a:r>
            <a:r>
              <a:rPr lang="ru-RU" sz="1600" i="1" dirty="0"/>
              <a:t> Коллагеновая мембрана была наложена с щечной стороны на небную для размещения костных трансплантатов. Мембрана была закреплена с использованием техники внутреннего </a:t>
            </a:r>
            <a:r>
              <a:rPr lang="ru-RU" sz="1600" i="1" dirty="0" err="1"/>
              <a:t>периостального</a:t>
            </a:r>
            <a:r>
              <a:rPr lang="ru-RU" sz="1600" i="1" dirty="0"/>
              <a:t> ушивания. </a:t>
            </a:r>
            <a:r>
              <a:rPr lang="ru-RU" sz="1600" b="1" i="1" dirty="0"/>
              <a:t>(D) </a:t>
            </a:r>
            <a:r>
              <a:rPr lang="ru-RU" sz="1600" i="1" dirty="0"/>
              <a:t>Через шесть месяцев после аугментации, демонстрирующей признаки регенерации щечной кости на открытых участках резьбы имплантата.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0757E8-85BA-425B-99C8-E6E6249E9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91" y="2442396"/>
            <a:ext cx="5501195" cy="3943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0E0680-E274-4BA9-8E97-4CE0E883E767}"/>
              </a:ext>
            </a:extLst>
          </p:cNvPr>
          <p:cNvSpPr txBox="1"/>
          <p:nvPr/>
        </p:nvSpPr>
        <p:spPr>
          <a:xfrm>
            <a:off x="189391" y="197164"/>
            <a:ext cx="85196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solidFill>
                  <a:srgbClr val="0070C0"/>
                </a:solidFill>
              </a:rPr>
              <a:t>Научно доказанная </a:t>
            </a:r>
            <a:r>
              <a:rPr lang="ru-RU" sz="2800" b="1" dirty="0" err="1">
                <a:solidFill>
                  <a:srgbClr val="0070C0"/>
                </a:solidFill>
              </a:rPr>
              <a:t>остеоинтеграция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</a:p>
          <a:p>
            <a:pPr algn="just"/>
            <a:r>
              <a:rPr lang="ru-RU" i="1" dirty="0"/>
              <a:t>Исследование на пациентах (26 недель).</a:t>
            </a:r>
          </a:p>
          <a:p>
            <a:pPr algn="just"/>
            <a:endParaRPr lang="ru-RU" dirty="0"/>
          </a:p>
          <a:p>
            <a:pPr algn="just"/>
            <a:r>
              <a:rPr lang="ru-RU" sz="1600" b="1" dirty="0">
                <a:solidFill>
                  <a:srgbClr val="0070C0"/>
                </a:solidFill>
              </a:rPr>
              <a:t>1. Экспертная оценка: </a:t>
            </a:r>
            <a:r>
              <a:rPr lang="ru-RU" sz="1600" dirty="0"/>
              <a:t>Даже в сложных случаях со значительным дефицитом щечной кости полная регенерация достигается в течение 6 месяцев, что гарантирует долгосрочный успех.</a:t>
            </a:r>
          </a:p>
          <a:p>
            <a:pPr algn="just"/>
            <a:r>
              <a:rPr lang="ru-RU" sz="1600" b="1" dirty="0">
                <a:solidFill>
                  <a:srgbClr val="0070C0"/>
                </a:solidFill>
              </a:rPr>
              <a:t>2. Превосходная </a:t>
            </a:r>
            <a:r>
              <a:rPr lang="ru-RU" sz="1600" b="1" dirty="0" err="1">
                <a:solidFill>
                  <a:srgbClr val="0070C0"/>
                </a:solidFill>
              </a:rPr>
              <a:t>остеоинтеграция</a:t>
            </a:r>
            <a:r>
              <a:rPr lang="ru-RU" sz="1600" b="1" dirty="0">
                <a:solidFill>
                  <a:srgbClr val="0070C0"/>
                </a:solidFill>
              </a:rPr>
              <a:t>: </a:t>
            </a:r>
            <a:r>
              <a:rPr lang="ru-RU" sz="1600" dirty="0"/>
              <a:t>Отличная </a:t>
            </a:r>
            <a:r>
              <a:rPr lang="ru-RU" sz="1600" dirty="0" err="1"/>
              <a:t>остеоинтеграция</a:t>
            </a:r>
            <a:r>
              <a:rPr lang="ru-RU" sz="1600" dirty="0"/>
              <a:t> (средний BIC - 67,3%).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B8208E-F15E-4C0A-B22C-4B018129A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0657" y="0"/>
            <a:ext cx="2254096" cy="110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676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97752E-7479-4FA0-BE7A-3D3E07BA95B5}"/>
              </a:ext>
            </a:extLst>
          </p:cNvPr>
          <p:cNvSpPr txBox="1"/>
          <p:nvPr/>
        </p:nvSpPr>
        <p:spPr>
          <a:xfrm>
            <a:off x="1282823" y="169808"/>
            <a:ext cx="9378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Через 6 месяцев после операции по имплантации трех зубных имплантатов была проведена биопсия с использованием </a:t>
            </a:r>
            <a:r>
              <a:rPr lang="ru-RU" dirty="0" err="1"/>
              <a:t>пьезохирургических</a:t>
            </a:r>
            <a:r>
              <a:rPr lang="ru-RU" dirty="0"/>
              <a:t> инструментов.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B06A10-5D0B-4FD9-9FF9-3ABF2381ABE7}"/>
              </a:ext>
            </a:extLst>
          </p:cNvPr>
          <p:cNvSpPr txBox="1"/>
          <p:nvPr/>
        </p:nvSpPr>
        <p:spPr>
          <a:xfrm>
            <a:off x="129466" y="5426687"/>
            <a:ext cx="119330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Рисунок 4. Гистологические срезы трех извлеченных имплантатов: </a:t>
            </a:r>
            <a:r>
              <a:rPr lang="ru-RU" sz="1600" b="1" dirty="0">
                <a:solidFill>
                  <a:srgbClr val="0676B5"/>
                </a:solidFill>
              </a:rPr>
              <a:t>(А) образец 1 (верхняя челюсть), (Б) образец 2 (нижняя челюсть), </a:t>
            </a:r>
          </a:p>
          <a:p>
            <a:r>
              <a:rPr lang="ru-RU" sz="1600" b="1" dirty="0">
                <a:solidFill>
                  <a:srgbClr val="0676B5"/>
                </a:solidFill>
              </a:rPr>
              <a:t>(В) образец 3 (нижняя челюсть)</a:t>
            </a:r>
            <a:r>
              <a:rPr lang="ru-RU" sz="1600" dirty="0"/>
              <a:t>, демонстрирующий регенерацию щечной кости через шесть месяцев. Черная горизонтальная линия указывает на наиболее выраженный контакт кости щеки с имплантатом, в то время как красная линия отмечает базовое расхождение кости щеки при установке имплантата, что облегчает оценку формирования новой кости. “L” обозначает язычную/небную сторону; “B” обозначает щечную сторону.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B8A82C-2AF1-4B32-B944-36030E07E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312" y="1004183"/>
            <a:ext cx="9202446" cy="42344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2647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40136270-A8FF-4283-911F-25A96E8708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377116"/>
              </p:ext>
            </p:extLst>
          </p:nvPr>
        </p:nvGraphicFramePr>
        <p:xfrm>
          <a:off x="790114" y="241570"/>
          <a:ext cx="10552588" cy="3187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3360">
                  <a:extLst>
                    <a:ext uri="{9D8B030D-6E8A-4147-A177-3AD203B41FA5}">
                      <a16:colId xmlns:a16="http://schemas.microsoft.com/office/drawing/2014/main" val="2454217449"/>
                    </a:ext>
                  </a:extLst>
                </a:gridCol>
                <a:gridCol w="2784023">
                  <a:extLst>
                    <a:ext uri="{9D8B030D-6E8A-4147-A177-3AD203B41FA5}">
                      <a16:colId xmlns:a16="http://schemas.microsoft.com/office/drawing/2014/main" val="192383883"/>
                    </a:ext>
                  </a:extLst>
                </a:gridCol>
                <a:gridCol w="2705440">
                  <a:extLst>
                    <a:ext uri="{9D8B030D-6E8A-4147-A177-3AD203B41FA5}">
                      <a16:colId xmlns:a16="http://schemas.microsoft.com/office/drawing/2014/main" val="2456805166"/>
                    </a:ext>
                  </a:extLst>
                </a:gridCol>
                <a:gridCol w="3019765">
                  <a:extLst>
                    <a:ext uri="{9D8B030D-6E8A-4147-A177-3AD203B41FA5}">
                      <a16:colId xmlns:a16="http://schemas.microsoft.com/office/drawing/2014/main" val="3363796564"/>
                    </a:ext>
                  </a:extLst>
                </a:gridCol>
              </a:tblGrid>
              <a:tr h="63048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     Общий </a:t>
                      </a:r>
                      <a:r>
                        <a:rPr lang="en-US" dirty="0"/>
                        <a:t>BIC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     Щечный </a:t>
                      </a:r>
                      <a:r>
                        <a:rPr lang="en-US" dirty="0"/>
                        <a:t>BIC %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Лингвальный </a:t>
                      </a:r>
                      <a:r>
                        <a:rPr lang="en-US" dirty="0"/>
                        <a:t>BIC %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24702"/>
                  </a:ext>
                </a:extLst>
              </a:tr>
              <a:tr h="63923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Образец №1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59.34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74.26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37.01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056270"/>
                  </a:ext>
                </a:extLst>
              </a:tr>
              <a:tr h="63923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Образец №2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67.96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74.26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76.91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25408"/>
                  </a:ext>
                </a:extLst>
              </a:tr>
              <a:tr h="63923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Образец №3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74.66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63.85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85.04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114934"/>
                  </a:ext>
                </a:extLst>
              </a:tr>
              <a:tr h="63923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Означает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67.32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66.56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66.32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06916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56E9EEE-DDAE-4437-BEBD-3E2CF4C0BA6A}"/>
              </a:ext>
            </a:extLst>
          </p:cNvPr>
          <p:cNvSpPr txBox="1"/>
          <p:nvPr/>
        </p:nvSpPr>
        <p:spPr>
          <a:xfrm>
            <a:off x="578526" y="3599506"/>
            <a:ext cx="11034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Таблица 1. Общий процент BIC, щечный BIC и язычный BIC трех восстановленных зубных имплантатов, демонстрирующий высокий процент BIC. BIC Z - контакт кости с имплантатом.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3467066-6395-452D-9318-8996250A3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61" y="4385568"/>
            <a:ext cx="10778678" cy="205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200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EDAB84-3BE7-4E74-92D4-2A2D4B66470C}"/>
              </a:ext>
            </a:extLst>
          </p:cNvPr>
          <p:cNvSpPr txBox="1"/>
          <p:nvPr/>
        </p:nvSpPr>
        <p:spPr>
          <a:xfrm>
            <a:off x="356587" y="186431"/>
            <a:ext cx="11620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676B5"/>
                </a:solidFill>
              </a:rPr>
              <a:t>Исследование на животных (26 недель)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Степень интеграции костей увеличилась на 68% (в сравнении с контрольной группой);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Воспалительная реакция: От нулевой до минимальной (соответствует стандарту ISO 10993);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Формирование новой кости: 42% через 4 недели → 68% через 26 недель, стабильный прирост.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D176217B-719A-4119-89AC-2880B79E1C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675650"/>
              </p:ext>
            </p:extLst>
          </p:nvPr>
        </p:nvGraphicFramePr>
        <p:xfrm>
          <a:off x="356587" y="1466949"/>
          <a:ext cx="11478826" cy="2068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0624">
                  <a:extLst>
                    <a:ext uri="{9D8B030D-6E8A-4147-A177-3AD203B41FA5}">
                      <a16:colId xmlns:a16="http://schemas.microsoft.com/office/drawing/2014/main" val="1880328671"/>
                    </a:ext>
                  </a:extLst>
                </a:gridCol>
                <a:gridCol w="6528202">
                  <a:extLst>
                    <a:ext uri="{9D8B030D-6E8A-4147-A177-3AD203B41FA5}">
                      <a16:colId xmlns:a16="http://schemas.microsoft.com/office/drawing/2014/main" val="1554659269"/>
                    </a:ext>
                  </a:extLst>
                </a:gridCol>
              </a:tblGrid>
              <a:tr h="30887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Заглавие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Описание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456737"/>
                  </a:ext>
                </a:extLst>
              </a:tr>
              <a:tr h="284086">
                <a:tc>
                  <a:txBody>
                    <a:bodyPr/>
                    <a:lstStyle/>
                    <a:p>
                      <a:r>
                        <a:rPr lang="ru-RU" sz="1200" dirty="0"/>
                        <a:t>Обзор исследования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Испытуемый, Модель на животных, Методы оценки, Сроки наблюдения.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807635"/>
                  </a:ext>
                </a:extLst>
              </a:tr>
              <a:tr h="267217">
                <a:tc>
                  <a:txBody>
                    <a:bodyPr/>
                    <a:lstStyle/>
                    <a:p>
                      <a:r>
                        <a:rPr lang="ru-RU" sz="1200" dirty="0"/>
                        <a:t>Результаты по скорости интеграции костей (BIC)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Средние значения за 4/13/26 неделю (42,49% → 68,40%).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24775"/>
                  </a:ext>
                </a:extLst>
              </a:tr>
              <a:tr h="300906">
                <a:tc>
                  <a:txBody>
                    <a:bodyPr/>
                    <a:lstStyle/>
                    <a:p>
                      <a:r>
                        <a:rPr lang="ru-RU" sz="1200" dirty="0"/>
                        <a:t>Хронология </a:t>
                      </a:r>
                      <a:r>
                        <a:rPr lang="ru-RU" sz="1200" dirty="0" err="1"/>
                        <a:t>остеоинтеграции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Сплетенная кость → Костная единица → Развитие пластинчатой кости.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163358"/>
                  </a:ext>
                </a:extLst>
              </a:tr>
              <a:tr h="276740">
                <a:tc>
                  <a:txBody>
                    <a:bodyPr/>
                    <a:lstStyle/>
                    <a:p>
                      <a:r>
                        <a:rPr lang="ru-RU" sz="1200" dirty="0"/>
                        <a:t>Оценка тканевой реакции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Никакой реакции/минимальный раздражитель, некроза не наблюдается.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693684"/>
                  </a:ext>
                </a:extLst>
              </a:tr>
              <a:tr h="330942">
                <a:tc>
                  <a:txBody>
                    <a:bodyPr/>
                    <a:lstStyle/>
                    <a:p>
                      <a:r>
                        <a:rPr lang="ru-RU" sz="1200" dirty="0"/>
                        <a:t>Основные выводы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Подтвержденная интеграция, Р &gt; 0,05, Стабильное развитие, превосходная безопасность.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112734"/>
                  </a:ext>
                </a:extLst>
              </a:tr>
              <a:tr h="292962">
                <a:tc>
                  <a:txBody>
                    <a:bodyPr/>
                    <a:lstStyle/>
                    <a:p>
                      <a:r>
                        <a:rPr lang="ru-RU" sz="1200" dirty="0"/>
                        <a:t>Вывод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Превосходная интеграция и безопасность, пригодная для клинического применения.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893121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92CCA68-F9EA-480C-AD29-BC348EB30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6059" y="176501"/>
            <a:ext cx="1693186" cy="8335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C28130-490E-40A8-AA5C-EA65DFE4B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73" y="3785145"/>
            <a:ext cx="5048182" cy="282794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712DC0A-2E8E-4584-A097-684F1E102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39" y="3785146"/>
            <a:ext cx="5048182" cy="282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977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A28206-EB9C-40E2-8298-A408A08577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9"/>
          <a:stretch/>
        </p:blipFill>
        <p:spPr>
          <a:xfrm>
            <a:off x="1233996" y="1062471"/>
            <a:ext cx="9327195" cy="51785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A6AD8C-0089-4B74-8FD1-30F847FAD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8535" y="26039"/>
            <a:ext cx="1688738" cy="8352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DA9D7D-6973-45F3-8229-67CA85F34582}"/>
              </a:ext>
            </a:extLst>
          </p:cNvPr>
          <p:cNvSpPr txBox="1"/>
          <p:nvPr/>
        </p:nvSpPr>
        <p:spPr>
          <a:xfrm>
            <a:off x="5172722" y="6442211"/>
            <a:ext cx="1704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</a:rPr>
              <a:t>ПЕРИОД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3860179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F43209-21E6-4878-A166-226F34C5B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703" y="107525"/>
            <a:ext cx="1818596" cy="27740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38930A-DEA2-4938-89B3-DEF2F3A5BB2B}"/>
              </a:ext>
            </a:extLst>
          </p:cNvPr>
          <p:cNvSpPr txBox="1"/>
          <p:nvPr/>
        </p:nvSpPr>
        <p:spPr>
          <a:xfrm>
            <a:off x="461639" y="373855"/>
            <a:ext cx="87662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0676B5"/>
                </a:solidFill>
              </a:rPr>
              <a:t>Эстетический дизайн, основанный на фактических данных: Профиль формирования вогнутости.</a:t>
            </a:r>
          </a:p>
          <a:p>
            <a:pPr algn="just"/>
            <a:r>
              <a:rPr lang="ru-RU" sz="1600" dirty="0"/>
              <a:t>Дизайн эстетического </a:t>
            </a:r>
            <a:r>
              <a:rPr lang="ru-RU" sz="1600" dirty="0" err="1"/>
              <a:t>абатмента</a:t>
            </a:r>
            <a:r>
              <a:rPr lang="ru-RU" sz="1600" dirty="0"/>
              <a:t>. Предварительно оптимизированный вогнутый профиль обеспечивает стабильность слизистой оболочки, минимальную рецессию и длительный эстетический эффект в передней зоне. Профиль вогнутого выступа. Верхняя часть конструкции без резьбы в сочетании с биологической эстетической манжетой </a:t>
            </a:r>
            <a:r>
              <a:rPr lang="ru-RU" sz="1600" dirty="0" err="1"/>
              <a:t>абатмента</a:t>
            </a:r>
            <a:r>
              <a:rPr lang="ru-RU" sz="1600" dirty="0"/>
              <a:t> с двойным смещением, оптимизирует биотип </a:t>
            </a:r>
            <a:r>
              <a:rPr lang="ru-RU" sz="1600" dirty="0" err="1"/>
              <a:t>периимплантата</a:t>
            </a:r>
            <a:r>
              <a:rPr lang="ru-RU" sz="1600" dirty="0"/>
              <a:t>, обеспечивая при этом идеальный профиль формирования для превосходных эстетических и функциональных результатов протезирования.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E10D99-57DC-4749-B4B2-57AE671DAF70}"/>
              </a:ext>
            </a:extLst>
          </p:cNvPr>
          <p:cNvSpPr txBox="1"/>
          <p:nvPr/>
        </p:nvSpPr>
        <p:spPr>
          <a:xfrm>
            <a:off x="461639" y="2362326"/>
            <a:ext cx="5634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rgbClr val="0676B5"/>
                </a:solidFill>
              </a:rPr>
              <a:t>Эстетические преимущества дизайна: </a:t>
            </a:r>
          </a:p>
          <a:p>
            <a:r>
              <a:rPr lang="ru-RU" sz="1600" i="1" dirty="0">
                <a:solidFill>
                  <a:srgbClr val="0676B5"/>
                </a:solidFill>
              </a:rPr>
              <a:t>Профиль вогнутости поверхности (Данные ключевых РКИ):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0B00501-8687-413E-BA31-6BF9E65D2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946573"/>
              </p:ext>
            </p:extLst>
          </p:nvPr>
        </p:nvGraphicFramePr>
        <p:xfrm>
          <a:off x="529700" y="3054205"/>
          <a:ext cx="11132599" cy="34299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95623">
                  <a:extLst>
                    <a:ext uri="{9D8B030D-6E8A-4147-A177-3AD203B41FA5}">
                      <a16:colId xmlns:a16="http://schemas.microsoft.com/office/drawing/2014/main" val="2171225180"/>
                    </a:ext>
                  </a:extLst>
                </a:gridCol>
                <a:gridCol w="2398319">
                  <a:extLst>
                    <a:ext uri="{9D8B030D-6E8A-4147-A177-3AD203B41FA5}">
                      <a16:colId xmlns:a16="http://schemas.microsoft.com/office/drawing/2014/main" val="3657926848"/>
                    </a:ext>
                  </a:extLst>
                </a:gridCol>
                <a:gridCol w="3595456">
                  <a:extLst>
                    <a:ext uri="{9D8B030D-6E8A-4147-A177-3AD203B41FA5}">
                      <a16:colId xmlns:a16="http://schemas.microsoft.com/office/drawing/2014/main" val="2773415065"/>
                    </a:ext>
                  </a:extLst>
                </a:gridCol>
                <a:gridCol w="2743201">
                  <a:extLst>
                    <a:ext uri="{9D8B030D-6E8A-4147-A177-3AD203B41FA5}">
                      <a16:colId xmlns:a16="http://schemas.microsoft.com/office/drawing/2014/main" val="2213056020"/>
                    </a:ext>
                  </a:extLst>
                </a:gridCol>
              </a:tblGrid>
              <a:tr h="32790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Исследование и авторы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Ключевое преимущество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Данные/доказательства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Клиническая польза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323439"/>
                  </a:ext>
                </a:extLst>
              </a:tr>
              <a:tr h="694119">
                <a:tc>
                  <a:txBody>
                    <a:bodyPr/>
                    <a:lstStyle/>
                    <a:p>
                      <a:r>
                        <a:rPr lang="ru-RU" sz="1400"/>
                        <a:t>12-месячный </a:t>
                      </a:r>
                      <a:r>
                        <a:rPr lang="en-US" sz="1400"/>
                        <a:t>RCT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Уменьшенная</a:t>
                      </a:r>
                    </a:p>
                    <a:p>
                      <a:r>
                        <a:rPr lang="ru-RU" sz="1400" dirty="0"/>
                        <a:t>средняя часть лица. Спад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Вогнутый: 14,3%</a:t>
                      </a:r>
                    </a:p>
                    <a:p>
                      <a:r>
                        <a:rPr lang="ru-RU" sz="1400" dirty="0"/>
                        <a:t>Выпуклый: 64,3%</a:t>
                      </a:r>
                    </a:p>
                    <a:p>
                      <a:r>
                        <a:rPr lang="ru-RU" sz="1400" dirty="0"/>
                        <a:t>ОР: 12,6 (95% ДИ: 1,8288,48, p=0,01).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Риск рецессии снижается на</a:t>
                      </a:r>
                    </a:p>
                    <a:p>
                      <a:r>
                        <a:rPr lang="ru-RU" sz="1400" dirty="0"/>
                        <a:t>75%; улучшается стабильность краев слизистой оболочки.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505106"/>
                  </a:ext>
                </a:extLst>
              </a:tr>
              <a:tr h="694119">
                <a:tc>
                  <a:txBody>
                    <a:bodyPr/>
                    <a:lstStyle/>
                    <a:p>
                      <a:r>
                        <a:rPr lang="ru-RU" sz="1400" dirty="0"/>
                        <a:t>12-месячный </a:t>
                      </a:r>
                      <a:r>
                        <a:rPr lang="en-US" sz="1400" dirty="0"/>
                        <a:t>RCT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Поддерживаемая эстетика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6,2 (Вогнутый) против 5,9</a:t>
                      </a:r>
                    </a:p>
                    <a:p>
                      <a:r>
                        <a:rPr lang="ru-RU" sz="1400" dirty="0"/>
                        <a:t>(выпуклый). Нет данных. Разница (p=0,735).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Сохраняет эстетику розового</a:t>
                      </a:r>
                    </a:p>
                    <a:p>
                      <a:r>
                        <a:rPr lang="ru-RU" sz="1400" dirty="0"/>
                        <a:t>цвета без ущерба для ткани.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913116"/>
                  </a:ext>
                </a:extLst>
              </a:tr>
              <a:tr h="694119">
                <a:tc>
                  <a:txBody>
                    <a:bodyPr/>
                    <a:lstStyle/>
                    <a:p>
                      <a:r>
                        <a:rPr lang="ru-RU" sz="1400" dirty="0"/>
                        <a:t>Наблюдение за RCT в</a:t>
                      </a:r>
                    </a:p>
                    <a:p>
                      <a:r>
                        <a:rPr lang="ru-RU" sz="1400" dirty="0"/>
                        <a:t>течение 3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Долгосрочная рецессия.</a:t>
                      </a:r>
                    </a:p>
                    <a:p>
                      <a:r>
                        <a:rPr lang="ru-RU" sz="1400" dirty="0"/>
                        <a:t>Сокращение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Вогнутый: 13,3%</a:t>
                      </a:r>
                    </a:p>
                    <a:p>
                      <a:r>
                        <a:rPr lang="ru-RU" sz="1400" dirty="0"/>
                        <a:t>Выпуклый: 46,7%</a:t>
                      </a:r>
                    </a:p>
                    <a:p>
                      <a:r>
                        <a:rPr lang="ru-RU" sz="1400" dirty="0"/>
                        <a:t>ОР: 7,3 (95% ДИ: 1,0252,14, р=0,048).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Стойкая стойкость после 1 года</a:t>
                      </a:r>
                    </a:p>
                    <a:p>
                      <a:r>
                        <a:rPr lang="ru-RU" sz="1400" dirty="0"/>
                        <a:t>применения; идеально подходит для эстетической зоны.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595427"/>
                  </a:ext>
                </a:extLst>
              </a:tr>
              <a:tr h="694119">
                <a:tc>
                  <a:txBody>
                    <a:bodyPr/>
                    <a:lstStyle/>
                    <a:p>
                      <a:r>
                        <a:rPr lang="ru-RU" sz="1400" dirty="0"/>
                        <a:t>Наблюдение за RCT в</a:t>
                      </a:r>
                    </a:p>
                    <a:p>
                      <a:r>
                        <a:rPr lang="ru-RU" sz="1400" dirty="0"/>
                        <a:t>течение 3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Оптимизировано.</a:t>
                      </a:r>
                    </a:p>
                    <a:p>
                      <a:r>
                        <a:rPr lang="ru-RU" sz="1400" dirty="0"/>
                        <a:t>Здоровье мягких тканей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Более низкий BOP</a:t>
                      </a:r>
                    </a:p>
                    <a:p>
                      <a:r>
                        <a:rPr lang="ru-RU" sz="1400" dirty="0"/>
                        <a:t>(0,1 средней вогнутости против</a:t>
                      </a:r>
                    </a:p>
                    <a:p>
                      <a:r>
                        <a:rPr lang="ru-RU" sz="1400" dirty="0"/>
                        <a:t>0,3 выпуклости) Минимальные изменения контура (рентабельность инвестиций-1/3).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Улучшенная работоспособность</a:t>
                      </a:r>
                    </a:p>
                    <a:p>
                      <a:r>
                        <a:rPr lang="ru-RU" sz="1400" dirty="0" err="1"/>
                        <a:t>периимплантата</a:t>
                      </a:r>
                      <a:r>
                        <a:rPr lang="ru-RU" sz="1400" dirty="0"/>
                        <a:t> и предсказуемые контуры.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023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064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00969B-3AF9-4448-B70D-0775F7101FA8}"/>
              </a:ext>
            </a:extLst>
          </p:cNvPr>
          <p:cNvSpPr txBox="1"/>
          <p:nvPr/>
        </p:nvSpPr>
        <p:spPr>
          <a:xfrm>
            <a:off x="3993159" y="295573"/>
            <a:ext cx="6384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676B5"/>
                </a:solidFill>
              </a:rPr>
              <a:t>ХИРУРГИЧЕСКИЙ ПРОТОКОЛ.</a:t>
            </a:r>
            <a:endParaRPr lang="en-US" sz="2800" b="1" dirty="0">
              <a:solidFill>
                <a:srgbClr val="0676B5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C878A4-5270-4B26-B565-81D26EC01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86" y="1396231"/>
            <a:ext cx="3398593" cy="3831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D22AFC-A7E9-4BC3-93D6-CD37C5002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438" y="1312407"/>
            <a:ext cx="7906239" cy="5122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846387-4931-4B70-BA2D-6997EF809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484" y="272022"/>
            <a:ext cx="1831596" cy="9058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1E0021-DEF8-4FD6-AFAA-98553FAA9E31}"/>
              </a:ext>
            </a:extLst>
          </p:cNvPr>
          <p:cNvSpPr txBox="1"/>
          <p:nvPr/>
        </p:nvSpPr>
        <p:spPr>
          <a:xfrm>
            <a:off x="3993159" y="724962"/>
            <a:ext cx="6568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Стандартный хирургический набор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G-DIFF Regular Surgical Kit.</a:t>
            </a:r>
          </a:p>
        </p:txBody>
      </p:sp>
    </p:spTree>
    <p:extLst>
      <p:ext uri="{BB962C8B-B14F-4D97-AF65-F5344CB8AC3E}">
        <p14:creationId xmlns:p14="http://schemas.microsoft.com/office/powerpoint/2010/main" val="4255305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9295E49-A081-48E8-9726-500EE6617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14" y="69589"/>
            <a:ext cx="1305672" cy="6463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7AE500-7BBA-416B-9F35-A1D51DF1EAB6}"/>
              </a:ext>
            </a:extLst>
          </p:cNvPr>
          <p:cNvSpPr txBox="1"/>
          <p:nvPr/>
        </p:nvSpPr>
        <p:spPr>
          <a:xfrm>
            <a:off x="1530886" y="69588"/>
            <a:ext cx="4886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Описание порядка сверления и руководство по последовательности сверления.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6C28C03-2670-4866-AC95-6E440186E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474" y="69588"/>
            <a:ext cx="4553315" cy="67462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686E231-7548-4207-B59A-BDA5646BD4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45" y="813734"/>
            <a:ext cx="5191202" cy="5763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0908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82E34E1-C8C4-4E1D-BB53-C0D744D0E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09" y="123666"/>
            <a:ext cx="5555959" cy="644491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B3A28DA-3336-4F80-A60C-30941AA7C2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931"/>
          <a:stretch/>
        </p:blipFill>
        <p:spPr>
          <a:xfrm>
            <a:off x="6182686" y="84919"/>
            <a:ext cx="5491993" cy="656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9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0C28682-4D3A-49F9-8B4F-AAE39C73EB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15" r="1330"/>
          <a:stretch/>
        </p:blipFill>
        <p:spPr>
          <a:xfrm>
            <a:off x="394283" y="144397"/>
            <a:ext cx="5444455" cy="656920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2AA5B4-F599-48C3-B3DB-4FA3B9B9F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805" y="377540"/>
            <a:ext cx="1835055" cy="90838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D268F6C-38C1-4A42-ACFD-FEAA1BACFB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6" b="8205"/>
          <a:stretch/>
        </p:blipFill>
        <p:spPr>
          <a:xfrm>
            <a:off x="6878972" y="1357904"/>
            <a:ext cx="4630723" cy="5189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91741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5861</TotalTime>
  <Words>1249</Words>
  <Application>Microsoft Office PowerPoint</Application>
  <PresentationFormat>Широкоэкранный</PresentationFormat>
  <Paragraphs>138</Paragraphs>
  <Slides>20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ИМПЛАНТАТЫ G-DIFF  И ХИРУРГИЧЕСКИЙ ПРОТОКОЛ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ИМПЛАНТАТЫ G-DIFF  И ХИРУРГИЧЕСКИЙ ПРОТОКОЛ</dc:title>
  <dc:creator>Owner</dc:creator>
  <cp:lastModifiedBy>Owner</cp:lastModifiedBy>
  <cp:revision>3</cp:revision>
  <cp:lastPrinted>2026-09-14T09:08:20Z</cp:lastPrinted>
  <dcterms:created xsi:type="dcterms:W3CDTF">2026-09-11T09:37:07Z</dcterms:created>
  <dcterms:modified xsi:type="dcterms:W3CDTF">2026-09-15T12:54:46Z</dcterms:modified>
</cp:coreProperties>
</file>